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9"/>
  </p:notesMasterIdLst>
  <p:sldIdLst>
    <p:sldId id="256" r:id="rId2"/>
    <p:sldId id="288" r:id="rId3"/>
    <p:sldId id="268" r:id="rId4"/>
    <p:sldId id="269" r:id="rId5"/>
    <p:sldId id="276" r:id="rId6"/>
    <p:sldId id="277" r:id="rId7"/>
    <p:sldId id="278" r:id="rId8"/>
    <p:sldId id="281" r:id="rId9"/>
    <p:sldId id="279" r:id="rId10"/>
    <p:sldId id="280" r:id="rId11"/>
    <p:sldId id="270" r:id="rId12"/>
    <p:sldId id="271" r:id="rId13"/>
    <p:sldId id="289" r:id="rId14"/>
    <p:sldId id="290" r:id="rId15"/>
    <p:sldId id="287" r:id="rId16"/>
    <p:sldId id="291" r:id="rId17"/>
    <p:sldId id="258" r:id="rId18"/>
    <p:sldId id="257" r:id="rId19"/>
    <p:sldId id="284" r:id="rId20"/>
    <p:sldId id="285" r:id="rId21"/>
    <p:sldId id="286" r:id="rId22"/>
    <p:sldId id="273" r:id="rId23"/>
    <p:sldId id="274" r:id="rId24"/>
    <p:sldId id="259" r:id="rId25"/>
    <p:sldId id="292" r:id="rId26"/>
    <p:sldId id="275" r:id="rId27"/>
    <p:sldId id="26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it Kumar Upadhyay" initials="AKU" lastIdx="1" clrIdx="0">
    <p:extLst>
      <p:ext uri="{19B8F6BF-5375-455C-9EA6-DF929625EA0E}">
        <p15:presenceInfo xmlns:p15="http://schemas.microsoft.com/office/powerpoint/2012/main" userId="fc3de55fa77e168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73968" autoAdjust="0"/>
  </p:normalViewPr>
  <p:slideViewPr>
    <p:cSldViewPr snapToGrid="0">
      <p:cViewPr varScale="1">
        <p:scale>
          <a:sx n="84" d="100"/>
          <a:sy n="84" d="100"/>
        </p:scale>
        <p:origin x="2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35" Type="http://schemas.microsoft.com/office/2015/10/relationships/revisionInfo" Target="revisionInfo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12-24T16:58:11.840" idx="1">
    <p:pos x="10" y="10"/>
    <p:text>2007</p:text>
    <p:extLst>
      <p:ext uri="{C676402C-5697-4E1C-873F-D02D1690AC5C}">
        <p15:threadingInfo xmlns:p15="http://schemas.microsoft.com/office/powerpoint/2012/main" timeZoneBias="-33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14F57A-DD10-425C-A2D7-0BFB5F10CB26}" type="datetimeFigureOut">
              <a:rPr lang="en-IN" smtClean="0"/>
              <a:t>04-02-2018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33446-59A6-4868-A70D-B2781D6DFA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7081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Does this sound like a problem?</a:t>
            </a:r>
            <a:r>
              <a:rPr lang="en-IN" baseline="0" dirty="0"/>
              <a:t> </a:t>
            </a:r>
          </a:p>
          <a:p>
            <a:r>
              <a:rPr lang="en-IN" baseline="0" dirty="0"/>
              <a:t>Firstly you don’t agree with me, but is this the problem yet . . </a:t>
            </a:r>
          </a:p>
          <a:p>
            <a:r>
              <a:rPr lang="en-IN" baseline="0" dirty="0"/>
              <a:t>Notice it – this is the first step to the problem </a:t>
            </a:r>
          </a:p>
          <a:p>
            <a:r>
              <a:rPr lang="en-IN" baseline="0" dirty="0"/>
              <a:t>Acknowledge it – Of you are stuck </a:t>
            </a:r>
          </a:p>
          <a:p>
            <a:r>
              <a:rPr lang="en-IN" baseline="0" dirty="0" err="1"/>
              <a:t>Ans</a:t>
            </a:r>
            <a:r>
              <a:rPr lang="en-IN" baseline="0" dirty="0"/>
              <a:t>: Problem is that we do not even know it. </a:t>
            </a:r>
          </a:p>
          <a:p>
            <a:r>
              <a:rPr lang="en-IN" dirty="0"/>
              <a:t>LET ME PROVE IT, LET ME LAUNCH INTO </a:t>
            </a:r>
            <a:r>
              <a:rPr lang="en-IN" dirty="0" err="1"/>
              <a:t>INTO</a:t>
            </a:r>
            <a:r>
              <a:rPr lang="en-IN" baseline="0" dirty="0"/>
              <a:t> MY FIRST EXAMPLE. . .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033446-59A6-4868-A70D-B2781D6DFAE3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5551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- Every one knows</a:t>
            </a:r>
            <a:r>
              <a:rPr lang="en-IN" baseline="0" dirty="0"/>
              <a:t> these are bad, its all personal preference. </a:t>
            </a:r>
          </a:p>
          <a:p>
            <a:pPr marL="171450" indent="-171450">
              <a:buFontTx/>
              <a:buChar char="-"/>
            </a:pPr>
            <a:r>
              <a:rPr lang="en-IN" dirty="0"/>
              <a:t>Personal</a:t>
            </a:r>
            <a:r>
              <a:rPr lang="en-IN" baseline="0" dirty="0"/>
              <a:t> preference vs. Standardisation </a:t>
            </a:r>
          </a:p>
          <a:p>
            <a:pPr marL="171450" indent="-171450">
              <a:buFontTx/>
              <a:buChar char="-"/>
            </a:pPr>
            <a:r>
              <a:rPr lang="en-IN" baseline="0" dirty="0"/>
              <a:t>Companies spend time optimising, websites, apps, factory shop floors – no – one optimises or even standardises spreadsheets</a:t>
            </a:r>
          </a:p>
          <a:p>
            <a:pPr marL="171450" indent="-171450">
              <a:buFontTx/>
              <a:buChar char="-"/>
            </a:pPr>
            <a:r>
              <a:rPr lang="en-IN" baseline="0" dirty="0"/>
              <a:t>50% of life goes in Office which is never even looked at from optimisation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033446-59A6-4868-A70D-B2781D6DFAE3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0330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IN" baseline="0" dirty="0"/>
              <a:t>ALL THREE ARE BAD </a:t>
            </a:r>
          </a:p>
          <a:p>
            <a:pPr marL="0" indent="0">
              <a:buFontTx/>
              <a:buNone/>
            </a:pPr>
            <a:endParaRPr lang="en-IN" baseline="0" dirty="0"/>
          </a:p>
          <a:p>
            <a:pPr marL="0" indent="0">
              <a:buFontTx/>
              <a:buNone/>
            </a:pPr>
            <a:r>
              <a:rPr lang="en-IN" baseline="0" dirty="0"/>
              <a:t>INSERT TABLE : Tell excel where is the end point . And then it will do it on your own. </a:t>
            </a:r>
          </a:p>
          <a:p>
            <a:pPr marL="0" indent="0">
              <a:buFontTx/>
              <a:buNone/>
            </a:pPr>
            <a:r>
              <a:rPr lang="en-IN" baseline="0" dirty="0"/>
              <a:t>Everyone is surprised but no one is happy – as you are calculating how much time you have wasted in your life. </a:t>
            </a:r>
          </a:p>
          <a:p>
            <a:pPr marL="0" indent="0">
              <a:buFontTx/>
              <a:buNone/>
            </a:pPr>
            <a:r>
              <a:rPr lang="en-IN" baseline="0" dirty="0"/>
              <a:t>2007 – 8 years wasted, were you born to copy formulas??</a:t>
            </a:r>
          </a:p>
          <a:p>
            <a:pPr marL="0" indent="0">
              <a:buFontTx/>
              <a:buNone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033446-59A6-4868-A70D-B2781D6DFAE3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4262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Spreadsheets depend on you</a:t>
            </a:r>
            <a:r>
              <a:rPr lang="en-IN" baseline="0" dirty="0"/>
              <a:t> to remember formulas and update them. . No risk for Microsoft there. . . </a:t>
            </a:r>
          </a:p>
          <a:p>
            <a:r>
              <a:rPr lang="en-IN" baseline="0" dirty="0"/>
              <a:t>WE IGNORE THE GREEN MARK…</a:t>
            </a:r>
          </a:p>
          <a:p>
            <a:r>
              <a:rPr lang="en-IN" baseline="0" dirty="0"/>
              <a:t>IT IS NOT DESIGNED FOR IGNORING</a:t>
            </a:r>
          </a:p>
          <a:p>
            <a:r>
              <a:rPr lang="en-IN" baseline="0" dirty="0"/>
              <a:t>WE NEVER CLICK THERE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033446-59A6-4868-A70D-B2781D6DFAE3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451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2000 Programmers for 25 years. </a:t>
            </a:r>
          </a:p>
          <a:p>
            <a:r>
              <a:rPr lang="en-IN" dirty="0"/>
              <a:t>Everything</a:t>
            </a:r>
            <a:r>
              <a:rPr lang="en-IN" baseline="0" dirty="0"/>
              <a:t> you thought is new is old. </a:t>
            </a:r>
          </a:p>
          <a:p>
            <a:r>
              <a:rPr lang="en-IN" baseline="0" dirty="0"/>
              <a:t>You never see the solution because you think YOU ARE THE SOLUTION!</a:t>
            </a:r>
          </a:p>
          <a:p>
            <a:endParaRPr lang="en-IN" baseline="0" dirty="0"/>
          </a:p>
          <a:p>
            <a:r>
              <a:rPr lang="en-IN" baseline="0" dirty="0"/>
              <a:t>SO – Think the solution is there and that you have to find it 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033446-59A6-4868-A70D-B2781D6DFAE3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0962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In excel there is not ownership</a:t>
            </a:r>
            <a:r>
              <a:rPr lang="en-IN" baseline="0" dirty="0"/>
              <a:t> , no process, there is only UNDOCUMENTED Chaos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033446-59A6-4868-A70D-B2781D6DFAE3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0294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2/4/2018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427" y="2586592"/>
            <a:ext cx="8665204" cy="1373070"/>
          </a:xfrm>
        </p:spPr>
        <p:txBody>
          <a:bodyPr/>
          <a:lstStyle/>
          <a:p>
            <a:r>
              <a:rPr lang="en-IN" sz="4800" dirty="0"/>
              <a:t>Microsoft Power BI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5" t="6044" r="37778" b="10439"/>
          <a:stretch/>
        </p:blipFill>
        <p:spPr>
          <a:xfrm>
            <a:off x="9407969" y="3091838"/>
            <a:ext cx="2426476" cy="84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260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What’s happens when you don’t know Excel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6392" t="10097" r="15763" b="18991"/>
          <a:stretch/>
        </p:blipFill>
        <p:spPr>
          <a:xfrm>
            <a:off x="2328352" y="2214524"/>
            <a:ext cx="7290433" cy="428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051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66092"/>
            <a:ext cx="8534400" cy="1507067"/>
          </a:xfrm>
        </p:spPr>
        <p:txBody>
          <a:bodyPr/>
          <a:lstStyle/>
          <a:p>
            <a:r>
              <a:rPr lang="en-IN" dirty="0"/>
              <a:t>Consolidating multiple ranges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2473641"/>
            <a:ext cx="10974388" cy="3615267"/>
          </a:xfrm>
        </p:spPr>
        <p:txBody>
          <a:bodyPr>
            <a:noAutofit/>
          </a:bodyPr>
          <a:lstStyle/>
          <a:p>
            <a:pPr algn="just"/>
            <a:r>
              <a:rPr lang="en-IN" b="1" dirty="0"/>
              <a:t>Example of consolidating multiple ranges of data into one range</a:t>
            </a:r>
          </a:p>
          <a:p>
            <a:pPr algn="just"/>
            <a:r>
              <a:rPr lang="en-IN" sz="2000" b="1" dirty="0"/>
              <a:t>Alt D + P – Consolidate multiple ranges, very useful feature to consolidate multiple Cross tab data</a:t>
            </a:r>
          </a:p>
          <a:p>
            <a:pPr algn="just"/>
            <a:r>
              <a:rPr lang="en-IN" sz="2000" b="1" dirty="0"/>
              <a:t>Clubbing – Months into quarters for example</a:t>
            </a:r>
          </a:p>
          <a:p>
            <a:pPr algn="just"/>
            <a:endParaRPr lang="en-IN" sz="2000" b="1" dirty="0"/>
          </a:p>
          <a:p>
            <a:pPr algn="just"/>
            <a:r>
              <a:rPr lang="en-IN" b="1" dirty="0"/>
              <a:t>We’re set now , saved a lot of time, so now what ? 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b="1" dirty="0"/>
              <a:t>Clear backlog of work 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b="1" dirty="0"/>
              <a:t>Do new and cool stuff by building relationship with client 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b="1" dirty="0"/>
              <a:t>Ask the question “What is this report used for ? Who all access this report? Would it help if I gave you another interesting view ? I want to know how I can help you . . .</a:t>
            </a:r>
          </a:p>
          <a:p>
            <a:pPr marL="0" indent="0" algn="just">
              <a:buNone/>
            </a:pPr>
            <a:endParaRPr lang="en-IN" sz="1400" b="1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63769" y="4185138"/>
            <a:ext cx="11799277" cy="527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89721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109" y="862207"/>
            <a:ext cx="9443805" cy="758170"/>
          </a:xfrm>
        </p:spPr>
        <p:txBody>
          <a:bodyPr>
            <a:normAutofit fontScale="90000"/>
          </a:bodyPr>
          <a:lstStyle/>
          <a:p>
            <a:r>
              <a:rPr lang="en-IN" dirty="0"/>
              <a:t>Want to do more cool stuff? Data Surface Charting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111" y="2007243"/>
            <a:ext cx="10482536" cy="2848130"/>
          </a:xfrm>
        </p:spPr>
        <p:txBody>
          <a:bodyPr>
            <a:noAutofit/>
          </a:bodyPr>
          <a:lstStyle/>
          <a:p>
            <a:pPr algn="just"/>
            <a:r>
              <a:rPr lang="en-IN" sz="1800" b="1" dirty="0"/>
              <a:t>Improve Interpretation of the data – Embed Visuals </a:t>
            </a:r>
            <a:r>
              <a:rPr lang="en-IN" sz="1800" b="1" u="sng" dirty="0"/>
              <a:t>on the surface </a:t>
            </a:r>
            <a:r>
              <a:rPr lang="en-IN" sz="1800" b="1" dirty="0"/>
              <a:t>of the data table</a:t>
            </a:r>
          </a:p>
          <a:p>
            <a:pPr marL="0" indent="0" algn="just">
              <a:buNone/>
            </a:pPr>
            <a:endParaRPr lang="en-IN" sz="1050" b="1" dirty="0"/>
          </a:p>
          <a:p>
            <a:pPr algn="just"/>
            <a:r>
              <a:rPr lang="en-IN" sz="1800" b="1" dirty="0"/>
              <a:t>Sparkline's : 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sz="1800" dirty="0"/>
              <a:t>Since 2010, eliminates need for multiple Y Axis, more meaningful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sz="1800" dirty="0"/>
              <a:t>Different view of the same data in a few clicks to manage cash flow</a:t>
            </a:r>
          </a:p>
          <a:p>
            <a:pPr algn="just"/>
            <a:r>
              <a:rPr lang="en-IN" sz="1800" b="1" dirty="0"/>
              <a:t>Conditional Formatting </a:t>
            </a:r>
            <a:r>
              <a:rPr lang="en-IN" sz="1800" dirty="0"/>
              <a:t>: Data bars, bars within table surface. Easy visual interpretation</a:t>
            </a:r>
          </a:p>
          <a:p>
            <a:pPr marL="0" indent="0" algn="just">
              <a:buNone/>
            </a:pPr>
            <a:endParaRPr lang="en-IN" sz="16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8" t="31814" r="26919" b="34785"/>
          <a:stretch/>
        </p:blipFill>
        <p:spPr>
          <a:xfrm>
            <a:off x="666110" y="4208488"/>
            <a:ext cx="9443805" cy="244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738449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8D9C0-AB09-4377-A897-23C0D6058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 evolved from Excel Add - Ins</a:t>
            </a:r>
          </a:p>
        </p:txBody>
      </p:sp>
      <p:pic>
        <p:nvPicPr>
          <p:cNvPr id="1026" name="Picture 2" descr="Image result for Power bI">
            <a:extLst>
              <a:ext uri="{FF2B5EF4-FFF2-40B4-BE49-F238E27FC236}">
                <a16:creationId xmlns:a16="http://schemas.microsoft.com/office/drawing/2014/main" id="{1EAE0359-7E8A-4151-A667-9E18FB907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21" y="2348865"/>
            <a:ext cx="7839130" cy="3489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617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BCDA76-EC08-432E-B277-AB0DDE500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07" y="702006"/>
            <a:ext cx="3060529" cy="11719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CCE18B-D291-4E03-BA63-D7D08B1FD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170" y="2091031"/>
            <a:ext cx="4583429" cy="456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608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Microsoft Business Intelligence tools in Excel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154" y="2238613"/>
            <a:ext cx="7278116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762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6224D-4AA3-4F57-A02E-33B9C4100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 Suite - Thematic</a:t>
            </a:r>
          </a:p>
        </p:txBody>
      </p:sp>
      <p:pic>
        <p:nvPicPr>
          <p:cNvPr id="3074" name="Picture 2" descr="Image result for Power bI suite">
            <a:extLst>
              <a:ext uri="{FF2B5EF4-FFF2-40B4-BE49-F238E27FC236}">
                <a16:creationId xmlns:a16="http://schemas.microsoft.com/office/drawing/2014/main" id="{3B9F7978-6A8E-48C6-B100-835E8A0B0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7594" y="2356853"/>
            <a:ext cx="6510606" cy="3692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5468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Trainings locations and participants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1931905"/>
              </p:ext>
            </p:extLst>
          </p:nvPr>
        </p:nvGraphicFramePr>
        <p:xfrm>
          <a:off x="680321" y="2196123"/>
          <a:ext cx="4678754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93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393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Participants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Bangalore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Delhi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Cochin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Chennai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Shanghai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Manila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Sydney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New York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Seattle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Dallas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London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18026">
                <a:tc>
                  <a:txBody>
                    <a:bodyPr/>
                    <a:lstStyle/>
                    <a:p>
                      <a:r>
                        <a:rPr lang="en-IN" sz="1600" dirty="0"/>
                        <a:t>Warsaw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5096" t="20049" r="23763" b="6681"/>
          <a:stretch/>
        </p:blipFill>
        <p:spPr>
          <a:xfrm>
            <a:off x="6302327" y="2195341"/>
            <a:ext cx="5412090" cy="435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2944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Tabular vs. Geographical View?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Tabular only</a:t>
            </a:r>
          </a:p>
          <a:p>
            <a:r>
              <a:rPr lang="en-IN" dirty="0"/>
              <a:t>Geographical only</a:t>
            </a:r>
          </a:p>
          <a:p>
            <a:r>
              <a:rPr lang="en-IN" dirty="0"/>
              <a:t>Both Tabular + Geographical</a:t>
            </a:r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765957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Power 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Power Map is a part of the </a:t>
            </a:r>
            <a:r>
              <a:rPr lang="en-IN" sz="2800" dirty="0">
                <a:solidFill>
                  <a:schemeClr val="tx2">
                    <a:lumMod val="10000"/>
                  </a:schemeClr>
                </a:solidFill>
              </a:rPr>
              <a:t>“</a:t>
            </a:r>
            <a:r>
              <a:rPr lang="en-IN" sz="2800" b="1" dirty="0">
                <a:solidFill>
                  <a:schemeClr val="tx2">
                    <a:lumMod val="10000"/>
                  </a:schemeClr>
                </a:solidFill>
              </a:rPr>
              <a:t>Power BI Suite” </a:t>
            </a:r>
            <a:r>
              <a:rPr lang="en-IN" b="1" dirty="0"/>
              <a:t>added into Excel</a:t>
            </a:r>
          </a:p>
          <a:p>
            <a:pPr marL="0" indent="0">
              <a:buNone/>
            </a:pPr>
            <a:r>
              <a:rPr lang="en-IN" b="1" dirty="0"/>
              <a:t> </a:t>
            </a:r>
          </a:p>
          <a:p>
            <a:r>
              <a:rPr lang="en-IN" dirty="0"/>
              <a:t>Power map has the ability to call on Bing location services to convert political names like Delhi and Hartford and convert it into Geospatial data of latitude and longitude</a:t>
            </a:r>
            <a:r>
              <a:rPr lang="en-IN" b="1" dirty="0"/>
              <a:t> </a:t>
            </a:r>
          </a:p>
          <a:p>
            <a:pPr marL="0" indent="0">
              <a:buNone/>
            </a:pP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080046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7051" t="27228" b="10917"/>
          <a:stretch/>
        </p:blipFill>
        <p:spPr>
          <a:xfrm>
            <a:off x="0" y="0"/>
            <a:ext cx="1333673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629785" y="6251098"/>
            <a:ext cx="12010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Source: Deloitte</a:t>
            </a:r>
          </a:p>
        </p:txBody>
      </p:sp>
    </p:spTree>
    <p:extLst>
      <p:ext uri="{BB962C8B-B14F-4D97-AF65-F5344CB8AC3E}">
        <p14:creationId xmlns:p14="http://schemas.microsoft.com/office/powerpoint/2010/main" val="2215592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50760" y="3024817"/>
            <a:ext cx="11088709" cy="731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450761" y="3849066"/>
            <a:ext cx="11088709" cy="8242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450762" y="4803820"/>
            <a:ext cx="11088708" cy="8242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Power Maps (contd.) </a:t>
            </a:r>
          </a:p>
        </p:txBody>
      </p:sp>
      <p:sp>
        <p:nvSpPr>
          <p:cNvPr id="4" name="Rectangle 3"/>
          <p:cNvSpPr/>
          <p:nvPr/>
        </p:nvSpPr>
        <p:spPr>
          <a:xfrm>
            <a:off x="450762" y="2358241"/>
            <a:ext cx="1108870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With Power Map, you can plot geographic and temporal data on a 3-D globe or custom map, show it over time, and create visual tours you can share with other people. You’ll want to use Power Map to</a:t>
            </a:r>
          </a:p>
          <a:p>
            <a:r>
              <a:rPr lang="en-IN" dirty="0"/>
              <a:t>  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Plot more than a million rows of data visually on Bing maps in 3-D format from an Excel table or Data Model in Excel.</a:t>
            </a:r>
          </a:p>
          <a:p>
            <a:pPr>
              <a:buFont typeface="Arial" panose="020B0604020202020204" pitchFamily="34" charset="0"/>
              <a:buChar char="•"/>
            </a:pPr>
            <a:endParaRPr lang="en-IN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Discover insights</a:t>
            </a:r>
            <a:r>
              <a:rPr lang="en-IN" dirty="0"/>
              <a:t>    Gain new understandings by viewing your data in geographic space and seeing time-stamped data change over time.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Share stories</a:t>
            </a:r>
            <a:r>
              <a:rPr lang="en-IN" dirty="0"/>
              <a:t>    Capture screenshots and build cinematic, guided video tours you can share broadly, engaging audiences like never before. Or export tours to video and share them that way as well.</a:t>
            </a:r>
            <a:endParaRPr lang="en-I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804303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Where do I find it?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980" y="2768958"/>
            <a:ext cx="8583202" cy="150682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680321" y="4740640"/>
            <a:ext cx="11125715" cy="15070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/>
              <a:t>Power MAP download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680321" y="5786042"/>
            <a:ext cx="117584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/>
              <a:t>http://www.microsoft.com/en-in/download/details.aspx?id=38395</a:t>
            </a:r>
          </a:p>
        </p:txBody>
      </p:sp>
    </p:spTree>
    <p:extLst>
      <p:ext uri="{BB962C8B-B14F-4D97-AF65-F5344CB8AC3E}">
        <p14:creationId xmlns:p14="http://schemas.microsoft.com/office/powerpoint/2010/main" val="24996333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894" y="1133336"/>
            <a:ext cx="4632526" cy="44969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078" y="1133336"/>
            <a:ext cx="5502585" cy="44969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214759" y="2920141"/>
            <a:ext cx="1099981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Vs</a:t>
            </a:r>
          </a:p>
        </p:txBody>
      </p:sp>
      <p:sp>
        <p:nvSpPr>
          <p:cNvPr id="7" name="Rectangle 6"/>
          <p:cNvSpPr/>
          <p:nvPr/>
        </p:nvSpPr>
        <p:spPr>
          <a:xfrm>
            <a:off x="1119323" y="5992728"/>
            <a:ext cx="112057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https://support.office.com/en-za/article/Tutorial-Create-Map-based-Power-View-Reports-62ecd29a-91b8-4e5c-b3b7-4aef9f7ef962?ui=en-US&amp;rs=en-ZA&amp;ad=ZA</a:t>
            </a:r>
          </a:p>
        </p:txBody>
      </p:sp>
    </p:spTree>
    <p:extLst>
      <p:ext uri="{BB962C8B-B14F-4D97-AF65-F5344CB8AC3E}">
        <p14:creationId xmlns:p14="http://schemas.microsoft.com/office/powerpoint/2010/main" val="550161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ZIPCODE HEAT MAP</a:t>
            </a:r>
          </a:p>
        </p:txBody>
      </p:sp>
      <p:pic>
        <p:nvPicPr>
          <p:cNvPr id="1026" name="Picture 2" descr="heat map by zip cod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704" y="2256949"/>
            <a:ext cx="6349634" cy="4147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0771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Tour 2</a:t>
            </a:r>
          </a:p>
        </p:txBody>
      </p:sp>
      <p:pic>
        <p:nvPicPr>
          <p:cNvPr id="5" name="Tour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035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85FE37-ACBA-4942-B03D-941CA80AD6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538"/>
          <a:stretch/>
        </p:blipFill>
        <p:spPr>
          <a:xfrm>
            <a:off x="-91440" y="0"/>
            <a:ext cx="122834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9204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24248" y="2708239"/>
            <a:ext cx="117584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/>
              <a:t>http://www.microsoft.com/en-in/download/details.aspx?id=38395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24248" y="1598195"/>
            <a:ext cx="11125715" cy="1507067"/>
          </a:xfrm>
        </p:spPr>
        <p:txBody>
          <a:bodyPr/>
          <a:lstStyle/>
          <a:p>
            <a:r>
              <a:rPr lang="en-IN" dirty="0"/>
              <a:t>Power MAP download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24248" y="5946316"/>
            <a:ext cx="11125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http://www.microsoft.com/en-in/download/details.aspx?id=13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24249" y="4976446"/>
            <a:ext cx="11125715" cy="142351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Power VIEW download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24248" y="4259699"/>
            <a:ext cx="10523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https://msdn.microsoft.com/en-us/library/gg413462(v=sql.110).aspx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24247" y="3213224"/>
            <a:ext cx="11125715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Power PIVOT download</a:t>
            </a:r>
          </a:p>
        </p:txBody>
      </p:sp>
    </p:spTree>
    <p:extLst>
      <p:ext uri="{BB962C8B-B14F-4D97-AF65-F5344CB8AC3E}">
        <p14:creationId xmlns:p14="http://schemas.microsoft.com/office/powerpoint/2010/main" val="30372981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182" y="2290841"/>
            <a:ext cx="5315754" cy="409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431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66092"/>
            <a:ext cx="8534400" cy="1507067"/>
          </a:xfrm>
        </p:spPr>
        <p:txBody>
          <a:bodyPr/>
          <a:lstStyle/>
          <a:p>
            <a:r>
              <a:rPr lang="en-IN" dirty="0"/>
              <a:t>Tables and more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2281122"/>
            <a:ext cx="11238157" cy="3615267"/>
          </a:xfrm>
        </p:spPr>
        <p:txBody>
          <a:bodyPr>
            <a:noAutofit/>
          </a:bodyPr>
          <a:lstStyle/>
          <a:p>
            <a:pPr algn="just"/>
            <a:r>
              <a:rPr lang="en-IN" sz="1800" b="1" dirty="0"/>
              <a:t>Combining two features we use in isolation to our benefit</a:t>
            </a:r>
          </a:p>
          <a:p>
            <a:pPr algn="just"/>
            <a:r>
              <a:rPr lang="en-IN" sz="1800" b="1" dirty="0"/>
              <a:t>Known feature becomes unknown in a new setting – Zoom out and Drag, Control + A to select a table. </a:t>
            </a:r>
          </a:p>
          <a:p>
            <a:pPr algn="just"/>
            <a:r>
              <a:rPr lang="en-IN" sz="1800" b="1" dirty="0"/>
              <a:t>Spreadsheet is not a table, neither is adding formatting</a:t>
            </a:r>
          </a:p>
          <a:p>
            <a:pPr algn="just"/>
            <a:r>
              <a:rPr lang="en-IN" sz="1800" b="1" dirty="0"/>
              <a:t>Insert Table : 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sz="1600" b="1" dirty="0"/>
              <a:t>Help Excel know where to end. 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sz="1600" b="1" dirty="0"/>
              <a:t>Filters, Colour Formatting &amp; More. Is a bonus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sz="1600" b="1" dirty="0"/>
              <a:t>Rules: Data is columnar, each column has a header, no merges, no formulas in the header. Essentially Tabular data.</a:t>
            </a:r>
          </a:p>
          <a:p>
            <a:pPr algn="just"/>
            <a:r>
              <a:rPr lang="en-IN" sz="1800" b="1" dirty="0"/>
              <a:t>What is Good data ? Anything that can directly be converted to a table</a:t>
            </a:r>
          </a:p>
          <a:p>
            <a:pPr algn="just"/>
            <a:r>
              <a:rPr lang="en-IN" sz="1800" b="1" dirty="0"/>
              <a:t>Maintaining raw data as a report – issues? Never do it, </a:t>
            </a:r>
          </a:p>
          <a:p>
            <a:pPr lvl="1" algn="just"/>
            <a:r>
              <a:rPr lang="en-IN" sz="1600" b="1" dirty="0"/>
              <a:t>Data in headers is a show spoiler</a:t>
            </a:r>
          </a:p>
          <a:p>
            <a:pPr lvl="1" algn="just"/>
            <a:r>
              <a:rPr lang="en-IN" sz="1600" b="1" dirty="0"/>
              <a:t>Data in Header and Row start cell is worse – cross tab data</a:t>
            </a:r>
          </a:p>
          <a:p>
            <a:pPr lvl="1" algn="just"/>
            <a:r>
              <a:rPr lang="en-IN" sz="1600" b="1" dirty="0"/>
              <a:t>Its natural but counter productive to maintain if other reports are needed</a:t>
            </a:r>
          </a:p>
          <a:p>
            <a:pPr marL="0" indent="0" algn="just">
              <a:buNone/>
            </a:pPr>
            <a:endParaRPr lang="en-IN" sz="1800" b="1" dirty="0"/>
          </a:p>
        </p:txBody>
      </p:sp>
    </p:spTree>
    <p:extLst>
      <p:ext uri="{BB962C8B-B14F-4D97-AF65-F5344CB8AC3E}">
        <p14:creationId xmlns:p14="http://schemas.microsoft.com/office/powerpoint/2010/main" val="221892991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559275"/>
            <a:ext cx="9602788" cy="1507067"/>
          </a:xfrm>
        </p:spPr>
        <p:txBody>
          <a:bodyPr/>
          <a:lstStyle/>
          <a:p>
            <a:r>
              <a:rPr lang="en-IN" dirty="0"/>
              <a:t>Fill me up – Auto Fill and Flash Fill (Latest!)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2558933"/>
            <a:ext cx="8534400" cy="3615267"/>
          </a:xfrm>
        </p:spPr>
        <p:txBody>
          <a:bodyPr/>
          <a:lstStyle/>
          <a:p>
            <a:r>
              <a:rPr lang="en-IN" dirty="0"/>
              <a:t>Auto fill options and shortcut</a:t>
            </a:r>
          </a:p>
          <a:p>
            <a:pPr lvl="1"/>
            <a:r>
              <a:rPr lang="en-IN" dirty="0"/>
              <a:t>Ctrl shift down + Ctrl D</a:t>
            </a:r>
          </a:p>
          <a:p>
            <a:r>
              <a:rPr lang="en-IN" u="sng" dirty="0"/>
              <a:t>Flash fill (only in 2013) - </a:t>
            </a:r>
          </a:p>
          <a:p>
            <a:pPr lvl="1"/>
            <a:r>
              <a:rPr lang="en-IN" dirty="0"/>
              <a:t>Multiple uses </a:t>
            </a:r>
          </a:p>
          <a:p>
            <a:pPr lvl="1"/>
            <a:r>
              <a:rPr lang="en-IN" dirty="0"/>
              <a:t>Intelligent learning fill functions</a:t>
            </a:r>
          </a:p>
          <a:p>
            <a:pPr lvl="1"/>
            <a:r>
              <a:rPr lang="en-IN" dirty="0"/>
              <a:t>Based on a Ph.D. research</a:t>
            </a:r>
          </a:p>
        </p:txBody>
      </p:sp>
      <p:sp>
        <p:nvSpPr>
          <p:cNvPr id="4" name="Oval Callout 3"/>
          <p:cNvSpPr/>
          <p:nvPr/>
        </p:nvSpPr>
        <p:spPr>
          <a:xfrm>
            <a:off x="5497643" y="2394391"/>
            <a:ext cx="2203554" cy="1199213"/>
          </a:xfrm>
          <a:prstGeom prst="wedgeEllipseCallout">
            <a:avLst>
              <a:gd name="adj1" fmla="val -88860"/>
              <a:gd name="adj2" fmla="val 53804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Very useful feature of 2013</a:t>
            </a:r>
          </a:p>
        </p:txBody>
      </p:sp>
    </p:spTree>
    <p:extLst>
      <p:ext uri="{BB962C8B-B14F-4D97-AF65-F5344CB8AC3E}">
        <p14:creationId xmlns:p14="http://schemas.microsoft.com/office/powerpoint/2010/main" val="1944325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11224464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dirty="0"/>
              <a:t>Almost every action we perform using Excel is . . . </a:t>
            </a:r>
          </a:p>
          <a:p>
            <a:pPr marL="0" indent="0">
              <a:buNone/>
            </a:pPr>
            <a:endParaRPr lang="en-IN" sz="3600" dirty="0"/>
          </a:p>
          <a:p>
            <a:pPr marL="0" indent="0">
              <a:buNone/>
            </a:pPr>
            <a:endParaRPr lang="en-IN" sz="3600" dirty="0"/>
          </a:p>
          <a:p>
            <a:pPr marL="0" indent="0">
              <a:buNone/>
            </a:pPr>
            <a:r>
              <a:rPr lang="en-IN" sz="3600" dirty="0"/>
              <a:t> I N E F </a:t>
            </a:r>
            <a:r>
              <a:rPr lang="en-IN" sz="3600" dirty="0" err="1"/>
              <a:t>F</a:t>
            </a:r>
            <a:r>
              <a:rPr lang="en-IN" sz="3600" dirty="0"/>
              <a:t> I C I E N T </a:t>
            </a:r>
          </a:p>
        </p:txBody>
      </p:sp>
    </p:spTree>
    <p:extLst>
      <p:ext uri="{BB962C8B-B14F-4D97-AF65-F5344CB8AC3E}">
        <p14:creationId xmlns:p14="http://schemas.microsoft.com/office/powerpoint/2010/main" val="2418248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to copy a formula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0321" y="2336872"/>
            <a:ext cx="3627910" cy="3782573"/>
          </a:xfrm>
        </p:spPr>
        <p:txBody>
          <a:bodyPr>
            <a:normAutofit/>
          </a:bodyPr>
          <a:lstStyle/>
          <a:p>
            <a:r>
              <a:rPr lang="en-IN" sz="3200" dirty="0"/>
              <a:t>Drag</a:t>
            </a:r>
          </a:p>
          <a:p>
            <a:r>
              <a:rPr lang="en-IN" sz="3200" dirty="0"/>
              <a:t>Double click </a:t>
            </a:r>
          </a:p>
          <a:p>
            <a:r>
              <a:rPr lang="en-IN" sz="3200" dirty="0"/>
              <a:t>Copy paste</a:t>
            </a:r>
          </a:p>
        </p:txBody>
      </p:sp>
    </p:spTree>
    <p:extLst>
      <p:ext uri="{BB962C8B-B14F-4D97-AF65-F5344CB8AC3E}">
        <p14:creationId xmlns:p14="http://schemas.microsoft.com/office/powerpoint/2010/main" val="888772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to copy a formula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390360" y="2622741"/>
            <a:ext cx="4436802" cy="64079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3600" dirty="0"/>
              <a:t>Insert </a:t>
            </a:r>
            <a:r>
              <a:rPr lang="en-IN" sz="3600" dirty="0">
                <a:sym typeface="Wingdings" panose="05000000000000000000" pitchFamily="2" charset="2"/>
              </a:rPr>
              <a:t> Table</a:t>
            </a:r>
            <a:endParaRPr lang="en-IN" sz="3600" dirty="0"/>
          </a:p>
        </p:txBody>
      </p:sp>
      <p:sp>
        <p:nvSpPr>
          <p:cNvPr id="3" name="Multiply 2"/>
          <p:cNvSpPr/>
          <p:nvPr/>
        </p:nvSpPr>
        <p:spPr>
          <a:xfrm>
            <a:off x="680321" y="2150690"/>
            <a:ext cx="2643172" cy="2225682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440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832721" y="2489272"/>
            <a:ext cx="4436802" cy="24109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600" dirty="0"/>
              <a:t>Drag</a:t>
            </a:r>
          </a:p>
          <a:p>
            <a:r>
              <a:rPr lang="en-IN" sz="3600" dirty="0"/>
              <a:t>Double click </a:t>
            </a:r>
          </a:p>
          <a:p>
            <a:r>
              <a:rPr lang="en-IN" sz="3600" dirty="0"/>
              <a:t>Copy paste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7251" y="3359099"/>
            <a:ext cx="4243021" cy="238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25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Compliance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0321" y="2444261"/>
            <a:ext cx="994054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Error checking – a must before you work on any excel sheet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What is my Data set is full of errors and it will take hours to correct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Tabular data is good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No formulas in headers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No merged cells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One data per cell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No formatting to represent data</a:t>
            </a:r>
          </a:p>
        </p:txBody>
      </p:sp>
    </p:spTree>
    <p:extLst>
      <p:ext uri="{BB962C8B-B14F-4D97-AF65-F5344CB8AC3E}">
        <p14:creationId xmlns:p14="http://schemas.microsoft.com/office/powerpoint/2010/main" val="2450720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http://www.eusprig.org/horror-stories.htm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7879" t="12260" r="17113" b="14663"/>
          <a:stretch/>
        </p:blipFill>
        <p:spPr>
          <a:xfrm>
            <a:off x="984739" y="2298138"/>
            <a:ext cx="6101861" cy="38564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43800" y="2919047"/>
            <a:ext cx="43428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/>
              <a:t>What is spreadsheet risk ?</a:t>
            </a:r>
          </a:p>
        </p:txBody>
      </p:sp>
    </p:spTree>
    <p:extLst>
      <p:ext uri="{BB962C8B-B14F-4D97-AF65-F5344CB8AC3E}">
        <p14:creationId xmlns:p14="http://schemas.microsoft.com/office/powerpoint/2010/main" val="3516989883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10652</TotalTime>
  <Words>1065</Words>
  <Application>Microsoft Office PowerPoint</Application>
  <PresentationFormat>Widescreen</PresentationFormat>
  <Paragraphs>156</Paragraphs>
  <Slides>27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Segoe UI Light</vt:lpstr>
      <vt:lpstr>Trebuchet MS</vt:lpstr>
      <vt:lpstr>Wingdings</vt:lpstr>
      <vt:lpstr>Berlin</vt:lpstr>
      <vt:lpstr>Microsoft Power BI</vt:lpstr>
      <vt:lpstr>PowerPoint Presentation</vt:lpstr>
      <vt:lpstr>Tables and more</vt:lpstr>
      <vt:lpstr>Fill me up – Auto Fill and Flash Fill (Latest!) </vt:lpstr>
      <vt:lpstr>PowerPoint Presentation</vt:lpstr>
      <vt:lpstr>How to copy a formula</vt:lpstr>
      <vt:lpstr>How to copy a formula</vt:lpstr>
      <vt:lpstr>Compliance</vt:lpstr>
      <vt:lpstr>http://www.eusprig.org/horror-stories.htm</vt:lpstr>
      <vt:lpstr>What’s happens when you don’t know Excel</vt:lpstr>
      <vt:lpstr>Consolidating multiple ranges</vt:lpstr>
      <vt:lpstr>Want to do more cool stuff? Data Surface Charting</vt:lpstr>
      <vt:lpstr>Power BI evolved from Excel Add - Ins</vt:lpstr>
      <vt:lpstr>PowerPoint Presentation</vt:lpstr>
      <vt:lpstr>Microsoft Business Intelligence tools in Excel</vt:lpstr>
      <vt:lpstr>Power BI Suite - Thematic</vt:lpstr>
      <vt:lpstr>Trainings locations and participants</vt:lpstr>
      <vt:lpstr>Tabular vs. Geographical View? </vt:lpstr>
      <vt:lpstr>Power Map</vt:lpstr>
      <vt:lpstr>Power Maps (contd.) </vt:lpstr>
      <vt:lpstr>Where do I find it?</vt:lpstr>
      <vt:lpstr>PowerPoint Presentation</vt:lpstr>
      <vt:lpstr>ZIPCODE HEAT MAP</vt:lpstr>
      <vt:lpstr>Tour 2</vt:lpstr>
      <vt:lpstr>PowerPoint Presentation</vt:lpstr>
      <vt:lpstr>Power MAP download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 Workshop</dc:title>
  <dc:creator>Amit Kumar Upadhyay</dc:creator>
  <cp:lastModifiedBy>Amit Upadhyay</cp:lastModifiedBy>
  <cp:revision>57</cp:revision>
  <dcterms:created xsi:type="dcterms:W3CDTF">2015-12-24T09:24:10Z</dcterms:created>
  <dcterms:modified xsi:type="dcterms:W3CDTF">2018-02-04T12:27:35Z</dcterms:modified>
</cp:coreProperties>
</file>